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76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8" r:id="rId23"/>
    <p:sldId id="277" r:id="rId24"/>
    <p:sldId id="280" r:id="rId25"/>
    <p:sldId id="279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-62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93AD2-7E85-4EC2-89CC-94BFB891F94B}" type="datetimeFigureOut">
              <a:rPr lang="en-US" smtClean="0"/>
              <a:pPr/>
              <a:t>12/14/2016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FEC2D-814D-4A2F-828D-4A3C6F867AF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93AD2-7E85-4EC2-89CC-94BFB891F94B}" type="datetimeFigureOut">
              <a:rPr lang="en-US" smtClean="0"/>
              <a:pPr/>
              <a:t>12/14/2016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FEC2D-814D-4A2F-828D-4A3C6F867AF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93AD2-7E85-4EC2-89CC-94BFB891F94B}" type="datetimeFigureOut">
              <a:rPr lang="en-US" smtClean="0"/>
              <a:pPr/>
              <a:t>12/14/2016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FEC2D-814D-4A2F-828D-4A3C6F867AF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93AD2-7E85-4EC2-89CC-94BFB891F94B}" type="datetimeFigureOut">
              <a:rPr lang="en-US" smtClean="0"/>
              <a:pPr/>
              <a:t>12/14/2016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FEC2D-814D-4A2F-828D-4A3C6F867AF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93AD2-7E85-4EC2-89CC-94BFB891F94B}" type="datetimeFigureOut">
              <a:rPr lang="en-US" smtClean="0"/>
              <a:pPr/>
              <a:t>12/14/2016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FEC2D-814D-4A2F-828D-4A3C6F867AF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93AD2-7E85-4EC2-89CC-94BFB891F94B}" type="datetimeFigureOut">
              <a:rPr lang="en-US" smtClean="0"/>
              <a:pPr/>
              <a:t>12/14/2016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FEC2D-814D-4A2F-828D-4A3C6F867AF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93AD2-7E85-4EC2-89CC-94BFB891F94B}" type="datetimeFigureOut">
              <a:rPr lang="en-US" smtClean="0"/>
              <a:pPr/>
              <a:t>12/14/2016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FEC2D-814D-4A2F-828D-4A3C6F867AF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93AD2-7E85-4EC2-89CC-94BFB891F94B}" type="datetimeFigureOut">
              <a:rPr lang="en-US" smtClean="0"/>
              <a:pPr/>
              <a:t>12/14/2016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FEC2D-814D-4A2F-828D-4A3C6F867AF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93AD2-7E85-4EC2-89CC-94BFB891F94B}" type="datetimeFigureOut">
              <a:rPr lang="en-US" smtClean="0"/>
              <a:pPr/>
              <a:t>12/14/2016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FEC2D-814D-4A2F-828D-4A3C6F867AF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93AD2-7E85-4EC2-89CC-94BFB891F94B}" type="datetimeFigureOut">
              <a:rPr lang="en-US" smtClean="0"/>
              <a:pPr/>
              <a:t>12/14/2016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FEC2D-814D-4A2F-828D-4A3C6F867AF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93AD2-7E85-4EC2-89CC-94BFB891F94B}" type="datetimeFigureOut">
              <a:rPr lang="en-US" smtClean="0"/>
              <a:pPr/>
              <a:t>12/14/2016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FEC2D-814D-4A2F-828D-4A3C6F867AF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493AD2-7E85-4EC2-89CC-94BFB891F94B}" type="datetimeFigureOut">
              <a:rPr lang="en-US" smtClean="0"/>
              <a:pPr/>
              <a:t>12/14/2016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0FEC2D-814D-4A2F-828D-4A3C6F867AF7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gif"/><Relationship Id="rId4" Type="http://schemas.openxmlformats.org/officeDocument/2006/relationships/image" Target="../media/image43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jpe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jpeg"/><Relationship Id="rId5" Type="http://schemas.openxmlformats.org/officeDocument/2006/relationships/image" Target="../media/image67.png"/><Relationship Id="rId4" Type="http://schemas.openxmlformats.org/officeDocument/2006/relationships/image" Target="../media/image66.jpe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FF0000"/>
                </a:solidFill>
              </a:rPr>
              <a:t>encore des HOMOPHONES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b="1" dirty="0" err="1" smtClean="0">
                <a:solidFill>
                  <a:schemeClr val="tx1"/>
                </a:solidFill>
              </a:rPr>
              <a:t>deuxième</a:t>
            </a:r>
            <a:r>
              <a:rPr lang="en-GB" b="1" dirty="0" smtClean="0">
                <a:solidFill>
                  <a:schemeClr val="tx1"/>
                </a:solidFill>
              </a:rPr>
              <a:t> </a:t>
            </a:r>
            <a:r>
              <a:rPr lang="en-GB" b="1" dirty="0" err="1" smtClean="0">
                <a:solidFill>
                  <a:schemeClr val="tx1"/>
                </a:solidFill>
              </a:rPr>
              <a:t>série</a:t>
            </a:r>
            <a:endParaRPr lang="en-GB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NECK, HIT &amp; COST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GB" sz="6000" b="1" dirty="0" smtClean="0">
                <a:solidFill>
                  <a:srgbClr val="FF0000"/>
                </a:solidFill>
              </a:rPr>
              <a:t>			    	</a:t>
            </a:r>
            <a:endParaRPr lang="en-GB" sz="6000" b="1" dirty="0">
              <a:solidFill>
                <a:srgbClr val="FF0000"/>
              </a:solidFill>
            </a:endParaRPr>
          </a:p>
        </p:txBody>
      </p:sp>
      <p:pic>
        <p:nvPicPr>
          <p:cNvPr id="43010" name="Picture 2" descr="Image result for neck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000240"/>
            <a:ext cx="2857500" cy="2857500"/>
          </a:xfrm>
          <a:prstGeom prst="rect">
            <a:avLst/>
          </a:prstGeom>
          <a:noFill/>
        </p:spPr>
      </p:pic>
      <p:pic>
        <p:nvPicPr>
          <p:cNvPr id="43012" name="Picture 4" descr="Image result for hit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8992" y="1428736"/>
            <a:ext cx="3462335" cy="4105275"/>
          </a:xfrm>
          <a:prstGeom prst="rect">
            <a:avLst/>
          </a:prstGeom>
          <a:noFill/>
        </p:spPr>
      </p:pic>
      <p:pic>
        <p:nvPicPr>
          <p:cNvPr id="43014" name="Picture 6" descr="Image result for cost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86578" y="1428736"/>
            <a:ext cx="2139268" cy="24288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82770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NECK, HIT &amp; COST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GB" sz="6000" b="1" dirty="0" smtClean="0">
                <a:solidFill>
                  <a:srgbClr val="FF0000"/>
                </a:solidFill>
              </a:rPr>
              <a:t>COU			    	COUP</a:t>
            </a:r>
          </a:p>
          <a:p>
            <a:pPr>
              <a:buNone/>
            </a:pPr>
            <a:r>
              <a:rPr lang="en-GB" sz="6000" b="1" dirty="0" smtClean="0">
                <a:solidFill>
                  <a:srgbClr val="FF0000"/>
                </a:solidFill>
              </a:rPr>
              <a:t>COÛT</a:t>
            </a:r>
            <a:endParaRPr lang="en-GB" sz="6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BELIEVED, RAW, FLOOD, WINE</a:t>
            </a:r>
            <a:endParaRPr lang="en-GB" b="1" dirty="0"/>
          </a:p>
        </p:txBody>
      </p:sp>
      <p:pic>
        <p:nvPicPr>
          <p:cNvPr id="40962" name="Picture 2" descr="Image result for think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1500174"/>
            <a:ext cx="2512954" cy="4525963"/>
          </a:xfrm>
          <a:prstGeom prst="rect">
            <a:avLst/>
          </a:prstGeom>
          <a:noFill/>
        </p:spPr>
      </p:pic>
      <p:pic>
        <p:nvPicPr>
          <p:cNvPr id="40964" name="Picture 4" descr="Image result for raw food meat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868" y="1071546"/>
            <a:ext cx="4200525" cy="2590800"/>
          </a:xfrm>
          <a:prstGeom prst="rect">
            <a:avLst/>
          </a:prstGeom>
          <a:noFill/>
        </p:spPr>
      </p:pic>
      <p:pic>
        <p:nvPicPr>
          <p:cNvPr id="40966" name="Picture 6" descr="Image result for floo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14744" y="3714752"/>
            <a:ext cx="3113048" cy="2334786"/>
          </a:xfrm>
          <a:prstGeom prst="rect">
            <a:avLst/>
          </a:prstGeom>
          <a:noFill/>
        </p:spPr>
      </p:pic>
      <p:pic>
        <p:nvPicPr>
          <p:cNvPr id="3" name="Picture 2" descr="Image result for FRENCH WINE BOTTLE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072330" y="2928942"/>
            <a:ext cx="1800818" cy="392905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 smtClean="0"/>
              <a:t>BELIEVED, RAW, FLOOD &amp; WINE YEAR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GB" sz="6000" b="1" dirty="0" smtClean="0">
                <a:solidFill>
                  <a:srgbClr val="FF0000"/>
                </a:solidFill>
              </a:rPr>
              <a:t>CRU				</a:t>
            </a:r>
            <a:r>
              <a:rPr lang="en-GB" sz="6000" b="1" dirty="0" err="1" smtClean="0">
                <a:solidFill>
                  <a:srgbClr val="FF0000"/>
                </a:solidFill>
              </a:rPr>
              <a:t>CRU</a:t>
            </a:r>
            <a:endParaRPr lang="en-GB" sz="6000" b="1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GB" sz="6000" b="1" dirty="0" smtClean="0">
                <a:solidFill>
                  <a:srgbClr val="FF0000"/>
                </a:solidFill>
              </a:rPr>
              <a:t>LA CRUE			UN CRU</a:t>
            </a:r>
            <a:endParaRPr lang="en-GB" sz="6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GIVE &amp; DATA</a:t>
            </a:r>
            <a:endParaRPr lang="en-GB" b="1" dirty="0"/>
          </a:p>
        </p:txBody>
      </p:sp>
      <p:pic>
        <p:nvPicPr>
          <p:cNvPr id="38916" name="Picture 4" descr="Image result for GIVE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785937"/>
            <a:ext cx="4425415" cy="3313677"/>
          </a:xfrm>
          <a:prstGeom prst="rect">
            <a:avLst/>
          </a:prstGeom>
          <a:noFill/>
        </p:spPr>
      </p:pic>
      <p:pic>
        <p:nvPicPr>
          <p:cNvPr id="38918" name="Picture 6" descr="Image result for DAT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24549" y="1857363"/>
            <a:ext cx="3562227" cy="36870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GIVE &amp; DATA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GB" sz="6000" b="1" dirty="0" smtClean="0">
                <a:solidFill>
                  <a:srgbClr val="FF0000"/>
                </a:solidFill>
              </a:rPr>
              <a:t>DONNER	LES DONNÉES</a:t>
            </a:r>
            <a:endParaRPr lang="en-GB" sz="6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WIRE</a:t>
            </a:r>
            <a:r>
              <a:rPr lang="en-GB" dirty="0" smtClean="0"/>
              <a:t>/</a:t>
            </a:r>
            <a:r>
              <a:rPr lang="en-GB" b="1" dirty="0" smtClean="0"/>
              <a:t>LINE &amp; QUEUE</a:t>
            </a:r>
            <a:endParaRPr lang="en-GB" b="1" dirty="0"/>
          </a:p>
        </p:txBody>
      </p:sp>
      <p:pic>
        <p:nvPicPr>
          <p:cNvPr id="36866" name="Picture 2" descr="Image result for WIRE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2285992"/>
            <a:ext cx="3724274" cy="2482849"/>
          </a:xfrm>
          <a:prstGeom prst="rect">
            <a:avLst/>
          </a:prstGeom>
          <a:noFill/>
        </p:spPr>
      </p:pic>
      <p:pic>
        <p:nvPicPr>
          <p:cNvPr id="36868" name="Picture 4" descr="Image result for QUEU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248" y="1857364"/>
            <a:ext cx="4644649" cy="30881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WIRE, LINE &amp; QUEUE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GB" sz="6000" b="1" dirty="0" smtClean="0">
                <a:solidFill>
                  <a:srgbClr val="FF0000"/>
                </a:solidFill>
              </a:rPr>
              <a:t>UN FIL			UNE FILE</a:t>
            </a:r>
            <a:endParaRPr lang="en-GB" sz="6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FAITH, LIVER &amp; TIMES</a:t>
            </a:r>
            <a:endParaRPr lang="en-GB" b="1" dirty="0"/>
          </a:p>
        </p:txBody>
      </p:sp>
      <p:pic>
        <p:nvPicPr>
          <p:cNvPr id="34818" name="Picture 2" descr="Image result for liver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71802" y="4286256"/>
            <a:ext cx="3304550" cy="2125659"/>
          </a:xfrm>
          <a:prstGeom prst="rect">
            <a:avLst/>
          </a:prstGeom>
          <a:noFill/>
        </p:spPr>
      </p:pic>
      <p:pic>
        <p:nvPicPr>
          <p:cNvPr id="34820" name="Picture 4" descr="Image result for faith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2143116"/>
            <a:ext cx="3062275" cy="2039511"/>
          </a:xfrm>
          <a:prstGeom prst="rect">
            <a:avLst/>
          </a:prstGeom>
          <a:noFill/>
        </p:spPr>
      </p:pic>
      <p:pic>
        <p:nvPicPr>
          <p:cNvPr id="34822" name="Picture 6" descr="Image result for mathematical time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57884" y="1643050"/>
            <a:ext cx="1912941" cy="24755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FAITH, LIVER &amp; TIMES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GB" sz="6000" b="1" dirty="0" smtClean="0">
                <a:solidFill>
                  <a:srgbClr val="FF0000"/>
                </a:solidFill>
              </a:rPr>
              <a:t>LA FOI			LE FOIE</a:t>
            </a:r>
          </a:p>
          <a:p>
            <a:pPr>
              <a:buNone/>
            </a:pPr>
            <a:r>
              <a:rPr lang="en-GB" sz="6000" b="1" dirty="0" smtClean="0">
                <a:solidFill>
                  <a:srgbClr val="FF0000"/>
                </a:solidFill>
              </a:rPr>
              <a:t>UNE FOIS</a:t>
            </a:r>
            <a:endParaRPr lang="en-GB" sz="6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OUCH &amp; GARLIC</a:t>
            </a:r>
            <a:endParaRPr lang="en-GB" b="1" dirty="0"/>
          </a:p>
        </p:txBody>
      </p:sp>
      <p:pic>
        <p:nvPicPr>
          <p:cNvPr id="51202" name="Picture 2" descr="Image result for garlic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071934" y="1857364"/>
            <a:ext cx="4595806" cy="3506308"/>
          </a:xfrm>
          <a:prstGeom prst="rect">
            <a:avLst/>
          </a:prstGeom>
          <a:noFill/>
        </p:spPr>
      </p:pic>
      <p:pic>
        <p:nvPicPr>
          <p:cNvPr id="51204" name="Picture 4" descr="Image result for ouch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2243764"/>
            <a:ext cx="3429024" cy="24711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JELLY, ICING &amp; FREEZE</a:t>
            </a:r>
            <a:endParaRPr lang="en-GB" b="1" dirty="0"/>
          </a:p>
        </p:txBody>
      </p:sp>
      <p:pic>
        <p:nvPicPr>
          <p:cNvPr id="32774" name="Picture 6" descr="Image result for wobbly jelly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1785926"/>
            <a:ext cx="2857500" cy="1905000"/>
          </a:xfrm>
          <a:prstGeom prst="rect">
            <a:avLst/>
          </a:prstGeom>
          <a:noFill/>
        </p:spPr>
      </p:pic>
      <p:pic>
        <p:nvPicPr>
          <p:cNvPr id="32776" name="Picture 8" descr="Image result for piped ici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43240" y="3643314"/>
            <a:ext cx="2786058" cy="2321715"/>
          </a:xfrm>
          <a:prstGeom prst="rect">
            <a:avLst/>
          </a:prstGeom>
          <a:noFill/>
        </p:spPr>
      </p:pic>
      <p:pic>
        <p:nvPicPr>
          <p:cNvPr id="32778" name="Picture 10" descr="Image result for freez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86446" y="1285860"/>
            <a:ext cx="2714600" cy="21470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JELLY, ICING &amp; FREEZE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GB" sz="6000" b="1" dirty="0" smtClean="0">
                <a:solidFill>
                  <a:srgbClr val="FF0000"/>
                </a:solidFill>
              </a:rPr>
              <a:t>LA GELÉE</a:t>
            </a:r>
            <a:r>
              <a:rPr lang="en-GB" sz="6000" b="1" smtClean="0">
                <a:solidFill>
                  <a:srgbClr val="FF0000"/>
                </a:solidFill>
              </a:rPr>
              <a:t>	</a:t>
            </a:r>
            <a:r>
              <a:rPr lang="en-GB" sz="6000" b="1">
                <a:solidFill>
                  <a:srgbClr val="FF0000"/>
                </a:solidFill>
              </a:rPr>
              <a:t>	</a:t>
            </a:r>
            <a:r>
              <a:rPr lang="en-GB" sz="6000" b="1" smtClean="0">
                <a:solidFill>
                  <a:srgbClr val="FF0000"/>
                </a:solidFill>
              </a:rPr>
              <a:t>LA </a:t>
            </a:r>
            <a:r>
              <a:rPr lang="en-GB" sz="6000" b="1" dirty="0" smtClean="0">
                <a:solidFill>
                  <a:srgbClr val="FF0000"/>
                </a:solidFill>
              </a:rPr>
              <a:t>GELÉE</a:t>
            </a:r>
          </a:p>
          <a:p>
            <a:pPr>
              <a:buNone/>
            </a:pPr>
            <a:r>
              <a:rPr lang="en-GB" sz="6000" b="1" dirty="0" smtClean="0">
                <a:solidFill>
                  <a:srgbClr val="FF0000"/>
                </a:solidFill>
              </a:rPr>
              <a:t>GELER</a:t>
            </a:r>
            <a:endParaRPr lang="en-GB" sz="6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MOTHER, SEA, MAYOR</a:t>
            </a:r>
            <a:endParaRPr lang="en-GB" b="1" dirty="0"/>
          </a:p>
        </p:txBody>
      </p:sp>
      <p:pic>
        <p:nvPicPr>
          <p:cNvPr id="30722" name="Picture 2" descr="Image result for mother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1643050"/>
            <a:ext cx="3724274" cy="2482849"/>
          </a:xfrm>
          <a:prstGeom prst="rect">
            <a:avLst/>
          </a:prstGeom>
          <a:noFill/>
        </p:spPr>
      </p:pic>
      <p:sp>
        <p:nvSpPr>
          <p:cNvPr id="30724" name="AutoShape 4" descr="Image result for se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0726" name="AutoShape 6" descr="Image result for se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30730" name="Picture 10" descr="http://weknowyourdreams.com/images/sea/sea-0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57422" y="4286256"/>
            <a:ext cx="4272953" cy="1857388"/>
          </a:xfrm>
          <a:prstGeom prst="rect">
            <a:avLst/>
          </a:prstGeom>
          <a:noFill/>
        </p:spPr>
      </p:pic>
      <p:pic>
        <p:nvPicPr>
          <p:cNvPr id="30736" name="Picture 16" descr="Image result for mayo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57950" y="1643050"/>
            <a:ext cx="1903388" cy="24878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14983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MOTHER, SEA, MAYOR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6000" b="1" dirty="0" smtClean="0">
                <a:solidFill>
                  <a:srgbClr val="FF0000"/>
                </a:solidFill>
              </a:rPr>
              <a:t>MÈRE			LA MER</a:t>
            </a:r>
          </a:p>
          <a:p>
            <a:pPr marL="0" indent="0">
              <a:buNone/>
            </a:pPr>
            <a:r>
              <a:rPr lang="en-GB" sz="6000" b="1" dirty="0" smtClean="0">
                <a:solidFill>
                  <a:srgbClr val="FF0000"/>
                </a:solidFill>
              </a:rPr>
              <a:t>MAIRE</a:t>
            </a:r>
            <a:endParaRPr lang="en-GB" sz="6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7790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PAN, STOVE </a:t>
            </a:r>
            <a:r>
              <a:rPr lang="en-GB" b="1" dirty="0"/>
              <a:t>&amp; HAIR</a:t>
            </a:r>
            <a:endParaRPr lang="en-GB" dirty="0"/>
          </a:p>
        </p:txBody>
      </p:sp>
      <p:pic>
        <p:nvPicPr>
          <p:cNvPr id="28674" name="Picture 2" descr="Image result for frying pan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1428736"/>
            <a:ext cx="2482849" cy="2482849"/>
          </a:xfrm>
          <a:prstGeom prst="rect">
            <a:avLst/>
          </a:prstGeom>
          <a:noFill/>
        </p:spPr>
      </p:pic>
      <p:pic>
        <p:nvPicPr>
          <p:cNvPr id="28676" name="Picture 4" descr="Image result for wood burning stov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1934" y="2143116"/>
            <a:ext cx="4071920" cy="1218096"/>
          </a:xfrm>
          <a:prstGeom prst="rect">
            <a:avLst/>
          </a:prstGeom>
          <a:noFill/>
        </p:spPr>
      </p:pic>
      <p:pic>
        <p:nvPicPr>
          <p:cNvPr id="28678" name="Picture 6" descr="Image result for body hai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43174" y="3786190"/>
            <a:ext cx="3917874" cy="23507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09335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PAN, STOVE &amp; HAIR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6000" b="1" dirty="0" smtClean="0">
                <a:solidFill>
                  <a:srgbClr val="FF0000"/>
                </a:solidFill>
              </a:rPr>
              <a:t>UNE POÊLE		</a:t>
            </a:r>
            <a:r>
              <a:rPr lang="en-GB" sz="6000" b="1" dirty="0">
                <a:solidFill>
                  <a:srgbClr val="FF0000"/>
                </a:solidFill>
              </a:rPr>
              <a:t> </a:t>
            </a:r>
            <a:r>
              <a:rPr lang="en-GB" sz="6000" b="1" dirty="0" smtClean="0">
                <a:solidFill>
                  <a:srgbClr val="FF0000"/>
                </a:solidFill>
              </a:rPr>
              <a:t>UN </a:t>
            </a:r>
            <a:r>
              <a:rPr lang="en-GB" sz="6000" b="1" dirty="0">
                <a:solidFill>
                  <a:srgbClr val="FF0000"/>
                </a:solidFill>
              </a:rPr>
              <a:t>POÊLE </a:t>
            </a:r>
            <a:r>
              <a:rPr lang="en-GB" sz="6000" b="1" dirty="0" smtClean="0">
                <a:solidFill>
                  <a:srgbClr val="FF0000"/>
                </a:solidFill>
              </a:rPr>
              <a:t>UN POIL</a:t>
            </a:r>
            <a:endParaRPr lang="en-GB" sz="6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641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DIRTY &amp; ROOM</a:t>
            </a:r>
            <a:endParaRPr lang="en-GB" b="1" dirty="0"/>
          </a:p>
        </p:txBody>
      </p:sp>
      <p:pic>
        <p:nvPicPr>
          <p:cNvPr id="26634" name="Picture 10" descr="Image result for room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143372" y="2643182"/>
            <a:ext cx="4162412" cy="2081206"/>
          </a:xfrm>
          <a:prstGeom prst="rect">
            <a:avLst/>
          </a:prstGeom>
          <a:noFill/>
        </p:spPr>
      </p:pic>
      <p:pic>
        <p:nvPicPr>
          <p:cNvPr id="26636" name="Picture 12" descr="Image result for dirty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2428868"/>
            <a:ext cx="3671874" cy="214192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01636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DIRTY &amp; ROOM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6000" b="1" dirty="0" smtClean="0">
                <a:solidFill>
                  <a:srgbClr val="FF0000"/>
                </a:solidFill>
              </a:rPr>
              <a:t>SALE			UNE SALLE</a:t>
            </a:r>
            <a:endParaRPr lang="en-GB" sz="6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3794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DRUNK, PENNY &amp; UNDER</a:t>
            </a:r>
            <a:endParaRPr lang="en-GB" b="1" dirty="0"/>
          </a:p>
        </p:txBody>
      </p:sp>
      <p:pic>
        <p:nvPicPr>
          <p:cNvPr id="1026" name="Picture 2" descr="Image result for drunk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547" y="1556792"/>
            <a:ext cx="3144349" cy="2358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4" descr="Image result for british penn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5" name="AutoShape 6" descr="Image result for british penny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032" name="Picture 8" descr="Image result for british penny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4005064"/>
            <a:ext cx="2232248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Image result for under prepositio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379984"/>
            <a:ext cx="2697088" cy="2697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1463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DRUNK, PENNY &amp; UNDER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6000" b="1" smtClean="0">
                <a:solidFill>
                  <a:srgbClr val="FF0000"/>
                </a:solidFill>
              </a:rPr>
              <a:t>SO</a:t>
            </a:r>
            <a:r>
              <a:rPr lang="en-GB" sz="6000" b="1" smtClean="0">
                <a:solidFill>
                  <a:srgbClr val="FF0000"/>
                </a:solidFill>
                <a:latin typeface="Calibri"/>
                <a:cs typeface="Calibri"/>
              </a:rPr>
              <a:t>Û</a:t>
            </a:r>
            <a:r>
              <a:rPr lang="en-GB" sz="6000" b="1" smtClean="0">
                <a:solidFill>
                  <a:srgbClr val="FF0000"/>
                </a:solidFill>
              </a:rPr>
              <a:t>L</a:t>
            </a:r>
            <a:r>
              <a:rPr lang="en-GB" sz="6000" b="1" dirty="0" smtClean="0">
                <a:solidFill>
                  <a:srgbClr val="FF0000"/>
                </a:solidFill>
              </a:rPr>
              <a:t>				UN SOU</a:t>
            </a:r>
          </a:p>
          <a:p>
            <a:pPr marL="0" indent="0">
              <a:buNone/>
            </a:pPr>
            <a:r>
              <a:rPr lang="en-GB" sz="6000" b="1" dirty="0" smtClean="0">
                <a:solidFill>
                  <a:srgbClr val="FF0000"/>
                </a:solidFill>
              </a:rPr>
              <a:t>SOUS</a:t>
            </a:r>
            <a:endParaRPr lang="en-GB" sz="6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6616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OUCH &amp; GARLIC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GB" sz="6000" b="1" dirty="0" smtClean="0">
                <a:solidFill>
                  <a:srgbClr val="FF0000"/>
                </a:solidFill>
              </a:rPr>
              <a:t>AÏE				AIL</a:t>
            </a:r>
            <a:endParaRPr lang="en-GB" sz="6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MAY, BUT, I PUT, MY</a:t>
            </a:r>
            <a:endParaRPr lang="en-GB" b="1" dirty="0"/>
          </a:p>
        </p:txBody>
      </p:sp>
      <p:pic>
        <p:nvPicPr>
          <p:cNvPr id="2050" name="Picture 2" descr="Image result for may month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5290" y="1680870"/>
            <a:ext cx="2145732" cy="1738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mage result for bu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705396"/>
            <a:ext cx="3314236" cy="2155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Image result for pu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3861048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Image result for my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7940" y="4205687"/>
            <a:ext cx="2383408" cy="1560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1463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MAY, BUT, I PUT, MY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GB" sz="6000" b="1" dirty="0" smtClean="0">
                <a:solidFill>
                  <a:srgbClr val="FF0000"/>
                </a:solidFill>
              </a:rPr>
              <a:t>MAI				MAIS</a:t>
            </a:r>
          </a:p>
          <a:p>
            <a:pPr>
              <a:buNone/>
            </a:pPr>
            <a:r>
              <a:rPr lang="en-GB" sz="6000" b="1" dirty="0" smtClean="0">
                <a:solidFill>
                  <a:srgbClr val="FF0000"/>
                </a:solidFill>
              </a:rPr>
              <a:t>METS				MES</a:t>
            </a:r>
            <a:endParaRPr lang="en-GB" sz="6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1463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EVIL, HURT, MALE, TRUNK</a:t>
            </a:r>
            <a:endParaRPr lang="en-GB" b="1" dirty="0"/>
          </a:p>
        </p:txBody>
      </p:sp>
      <p:pic>
        <p:nvPicPr>
          <p:cNvPr id="3082" name="Picture 10" descr="Image result for evil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988840"/>
            <a:ext cx="1368152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Image result for hurt kne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1975603"/>
            <a:ext cx="2324992" cy="1544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Picture 14" descr="Image result for mal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3933056"/>
            <a:ext cx="24384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0" name="Picture 18" descr="Image result for trunk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6400" y="3933056"/>
            <a:ext cx="2727085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1463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EVIL, HURT, MALE, TRUNK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GB" sz="6000" b="1" dirty="0" smtClean="0">
                <a:solidFill>
                  <a:srgbClr val="FF0000"/>
                </a:solidFill>
              </a:rPr>
              <a:t>LE MAL			</a:t>
            </a:r>
            <a:r>
              <a:rPr lang="en-GB" sz="6000" b="1" dirty="0" err="1" smtClean="0">
                <a:solidFill>
                  <a:srgbClr val="FF0000"/>
                </a:solidFill>
              </a:rPr>
              <a:t>MAL</a:t>
            </a:r>
            <a:endParaRPr lang="en-GB" sz="6000" b="1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GB" sz="6000" b="1" dirty="0" smtClean="0">
                <a:solidFill>
                  <a:srgbClr val="FF0000"/>
                </a:solidFill>
              </a:rPr>
              <a:t>UN MÂLE		UN MALLE</a:t>
            </a:r>
            <a:endParaRPr lang="en-GB" sz="6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1463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MINT, MANTIS</a:t>
            </a:r>
            <a:endParaRPr lang="en-GB" b="1" dirty="0"/>
          </a:p>
        </p:txBody>
      </p:sp>
      <p:pic>
        <p:nvPicPr>
          <p:cNvPr id="4104" name="Picture 8" descr="Image result for mint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700808"/>
            <a:ext cx="4898460" cy="2263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Image result for manti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3284984"/>
            <a:ext cx="3131656" cy="2832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1463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MINT, MANTIS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GB" sz="6000" b="1" dirty="0" smtClean="0">
                <a:solidFill>
                  <a:srgbClr val="FF0000"/>
                </a:solidFill>
              </a:rPr>
              <a:t>LA MENTHE  UNE MANTE</a:t>
            </a:r>
            <a:endParaRPr lang="en-GB" sz="6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1463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POND, FED UP</a:t>
            </a:r>
            <a:endParaRPr lang="en-GB" b="1" dirty="0"/>
          </a:p>
        </p:txBody>
      </p:sp>
      <p:pic>
        <p:nvPicPr>
          <p:cNvPr id="5122" name="Picture 2" descr="Image result for pon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700808"/>
            <a:ext cx="4608512" cy="3047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Related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9673" y="3573016"/>
            <a:ext cx="4566609" cy="2534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1463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POND, FED UP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GB" sz="6000" b="1" dirty="0" smtClean="0">
                <a:solidFill>
                  <a:srgbClr val="FF0000"/>
                </a:solidFill>
              </a:rPr>
              <a:t>UNE MARE		MARRE</a:t>
            </a:r>
            <a:endParaRPr lang="en-GB" sz="6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1463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CRUMB, PUT</a:t>
            </a:r>
            <a:endParaRPr lang="en-GB" b="1" dirty="0"/>
          </a:p>
        </p:txBody>
      </p:sp>
      <p:sp>
        <p:nvSpPr>
          <p:cNvPr id="10" name="AutoShape 16" descr="Image result for pu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6166" name="Picture 22" descr="Image result for put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3284984"/>
            <a:ext cx="5572125" cy="312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8" name="Picture 24" descr="Image result for bread crum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4" y="1010107"/>
            <a:ext cx="3679578" cy="3070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1463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CRUMB, PUT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GB" sz="6000" b="1" dirty="0" smtClean="0">
                <a:solidFill>
                  <a:srgbClr val="FF0000"/>
                </a:solidFill>
              </a:rPr>
              <a:t>LA MIE			MIS</a:t>
            </a:r>
            <a:endParaRPr lang="en-GB" sz="6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1463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ANCHOR &amp; INK </a:t>
            </a:r>
            <a:endParaRPr lang="en-GB" b="1" dirty="0"/>
          </a:p>
        </p:txBody>
      </p:sp>
      <p:pic>
        <p:nvPicPr>
          <p:cNvPr id="49160" name="Picture 8" descr="anchor%20clipart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14414" y="2214554"/>
            <a:ext cx="2019300" cy="2895600"/>
          </a:xfrm>
          <a:prstGeom prst="rect">
            <a:avLst/>
          </a:prstGeom>
          <a:noFill/>
        </p:spPr>
      </p:pic>
      <p:pic>
        <p:nvPicPr>
          <p:cNvPr id="49162" name="Picture 10" descr="Image result for ink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46768" y="2428868"/>
            <a:ext cx="3984338" cy="26432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WALL, MATURE, BLACKBERRY</a:t>
            </a:r>
            <a:endParaRPr lang="en-GB" b="1" dirty="0"/>
          </a:p>
        </p:txBody>
      </p:sp>
      <p:pic>
        <p:nvPicPr>
          <p:cNvPr id="7170" name="Picture 2" descr="Image result for wall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484784"/>
            <a:ext cx="4814250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Image result for mature chees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2266628"/>
            <a:ext cx="2900808" cy="2900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Image result for blackberry frui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3482573"/>
            <a:ext cx="3816424" cy="3106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1463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WALL, MATURE, BLACKBERRY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GB" sz="6000" b="1" dirty="0" smtClean="0">
                <a:solidFill>
                  <a:srgbClr val="FF0000"/>
                </a:solidFill>
              </a:rPr>
              <a:t>UNE MUR		MÛR</a:t>
            </a:r>
          </a:p>
          <a:p>
            <a:pPr>
              <a:buNone/>
            </a:pPr>
            <a:r>
              <a:rPr lang="en-GB" sz="6000" b="1" dirty="0" smtClean="0">
                <a:solidFill>
                  <a:srgbClr val="FF0000"/>
                </a:solidFill>
              </a:rPr>
              <a:t>UNE MÛRE</a:t>
            </a:r>
            <a:endParaRPr lang="en-GB" sz="6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1463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I DENY, NEST, NOR</a:t>
            </a:r>
            <a:endParaRPr lang="en-GB" b="1" dirty="0"/>
          </a:p>
        </p:txBody>
      </p:sp>
      <p:pic>
        <p:nvPicPr>
          <p:cNvPr id="8194" name="Picture 2" descr="Image result for deny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2776"/>
            <a:ext cx="3024336" cy="2895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Image result for nes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628800"/>
            <a:ext cx="2728724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Image result for no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8920" y="4077072"/>
            <a:ext cx="4292782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1463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I DENY, NEST, NOR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GB" sz="6000" b="1" dirty="0" smtClean="0">
                <a:solidFill>
                  <a:srgbClr val="FF0000"/>
                </a:solidFill>
              </a:rPr>
              <a:t>JE NIE			UN NID</a:t>
            </a:r>
          </a:p>
          <a:p>
            <a:pPr>
              <a:buNone/>
            </a:pPr>
            <a:r>
              <a:rPr lang="en-GB" sz="6000" b="1" dirty="0" smtClean="0">
                <a:solidFill>
                  <a:srgbClr val="FF0000"/>
                </a:solidFill>
              </a:rPr>
              <a:t>NI</a:t>
            </a:r>
            <a:endParaRPr lang="en-GB" sz="6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1463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YES, HEARING</a:t>
            </a:r>
            <a:endParaRPr lang="en-GB" b="1" dirty="0"/>
          </a:p>
        </p:txBody>
      </p:sp>
      <p:pic>
        <p:nvPicPr>
          <p:cNvPr id="9218" name="Picture 2" descr="Image result for yes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988840"/>
            <a:ext cx="3024336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Image result for heari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7097" y="1989212"/>
            <a:ext cx="4662608" cy="3095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1463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YES, HEARING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GB" sz="6000" b="1" dirty="0" smtClean="0">
                <a:solidFill>
                  <a:srgbClr val="FF0000"/>
                </a:solidFill>
              </a:rPr>
              <a:t>OUI				L’OUÏE</a:t>
            </a:r>
            <a:endParaRPr lang="en-GB" sz="6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1463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PAINTED, PINE, BREAD</a:t>
            </a:r>
            <a:endParaRPr lang="en-GB" b="1" dirty="0"/>
          </a:p>
        </p:txBody>
      </p:sp>
      <p:pic>
        <p:nvPicPr>
          <p:cNvPr id="10242" name="Picture 2" descr="Image result for painted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340768"/>
            <a:ext cx="2171489" cy="289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Image result for pin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916832"/>
            <a:ext cx="2095500" cy="2876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Image result for brea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4318600"/>
            <a:ext cx="3413609" cy="2208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1463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PAINTED, PINE (TREE), BREAD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GB" sz="6000" b="1" dirty="0" smtClean="0">
                <a:solidFill>
                  <a:srgbClr val="FF0000"/>
                </a:solidFill>
              </a:rPr>
              <a:t>PEINT			UN PIN</a:t>
            </a:r>
          </a:p>
          <a:p>
            <a:pPr>
              <a:buNone/>
            </a:pPr>
            <a:r>
              <a:rPr lang="en-GB" sz="6000" b="1" dirty="0" smtClean="0">
                <a:solidFill>
                  <a:srgbClr val="FF0000"/>
                </a:solidFill>
              </a:rPr>
              <a:t>UN PAIN</a:t>
            </a:r>
            <a:endParaRPr lang="en-GB" sz="6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1463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PEACOCK, BANG!</a:t>
            </a:r>
            <a:endParaRPr lang="en-GB" b="1" dirty="0"/>
          </a:p>
        </p:txBody>
      </p:sp>
      <p:pic>
        <p:nvPicPr>
          <p:cNvPr id="11272" name="Picture 8" descr="Image result for peacock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580" y="1844824"/>
            <a:ext cx="3636404" cy="2424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AutoShape 10" descr="Image result for ba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AutoShape 12" descr="Image result for ba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1278" name="Picture 14" descr="Image result for ba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645024"/>
            <a:ext cx="4448944" cy="3011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1463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PEACOCK, BANG!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GB" sz="6000" b="1" dirty="0" smtClean="0">
                <a:solidFill>
                  <a:srgbClr val="FF0000"/>
                </a:solidFill>
              </a:rPr>
              <a:t>UN PAON			PAN!</a:t>
            </a:r>
            <a:endParaRPr lang="en-GB" sz="6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1463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ANCHOR &amp; INK 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GB" sz="6000" b="1" dirty="0" smtClean="0">
                <a:solidFill>
                  <a:srgbClr val="FF0000"/>
                </a:solidFill>
              </a:rPr>
              <a:t>ANCRE			ENCRE</a:t>
            </a:r>
            <a:endParaRPr lang="en-GB" sz="6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 smtClean="0"/>
              <a:t>STINGS, SPADE, PEAK, PICKAXE, WOODPECKER</a:t>
            </a:r>
            <a:endParaRPr lang="en-GB" b="1" dirty="0"/>
          </a:p>
        </p:txBody>
      </p:sp>
      <p:pic>
        <p:nvPicPr>
          <p:cNvPr id="12290" name="Picture 2" descr="Image result for stings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844824"/>
            <a:ext cx="3407838" cy="2371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Image result for spade car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700808"/>
            <a:ext cx="1619250" cy="2152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Image result for pickax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005064"/>
            <a:ext cx="2060848" cy="2060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8" name="Picture 10" descr="Image result for peak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3869333"/>
            <a:ext cx="24384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00" name="Picture 12" descr="Image result for woodpecker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6941" y="4056248"/>
            <a:ext cx="2570196" cy="1927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1463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 smtClean="0"/>
              <a:t>STINGS, HE NICKS, LANCE, SPADE, PEAK, PICKAXE, WOODPECKER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GB" sz="6000" b="1" dirty="0" smtClean="0">
                <a:solidFill>
                  <a:srgbClr val="FF0000"/>
                </a:solidFill>
              </a:rPr>
              <a:t>ÇA/IL PIQUE   UNE PIQUE</a:t>
            </a:r>
          </a:p>
          <a:p>
            <a:pPr>
              <a:buNone/>
            </a:pPr>
            <a:r>
              <a:rPr lang="en-GB" sz="6000" b="1" dirty="0" smtClean="0">
                <a:solidFill>
                  <a:srgbClr val="FF0000"/>
                </a:solidFill>
              </a:rPr>
              <a:t>UN PIQUE	    UN PIC</a:t>
            </a:r>
            <a:endParaRPr lang="en-GB" sz="6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1463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ATHEIST &amp; HURRY UP</a:t>
            </a:r>
            <a:endParaRPr lang="en-GB" b="1" dirty="0"/>
          </a:p>
        </p:txBody>
      </p:sp>
      <p:pic>
        <p:nvPicPr>
          <p:cNvPr id="47106" name="Picture 2" descr="Image result for hurry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71934" y="1857364"/>
            <a:ext cx="4798896" cy="3768733"/>
          </a:xfrm>
          <a:prstGeom prst="rect">
            <a:avLst/>
          </a:prstGeom>
          <a:noFill/>
        </p:spPr>
      </p:pic>
      <p:pic>
        <p:nvPicPr>
          <p:cNvPr id="47108" name="Picture 4" descr="Image result for atheist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8662" y="2571744"/>
            <a:ext cx="3433738" cy="25753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ATHEIST &amp; HURRY UP</a:t>
            </a:r>
            <a:r>
              <a:rPr lang="en-GB" dirty="0" smtClean="0"/>
              <a:t>/</a:t>
            </a:r>
            <a:r>
              <a:rPr lang="en-GB" b="1" dirty="0" smtClean="0"/>
              <a:t>CAN’T WAIT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GB" sz="6000" b="1" dirty="0" smtClean="0">
                <a:solidFill>
                  <a:srgbClr val="FF0000"/>
                </a:solidFill>
              </a:rPr>
              <a:t>ATHÉE			HÂTER</a:t>
            </a:r>
            <a:endParaRPr lang="en-GB" sz="6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CHAIN &amp; OAK</a:t>
            </a:r>
            <a:endParaRPr lang="en-GB" b="1" dirty="0"/>
          </a:p>
        </p:txBody>
      </p:sp>
      <p:pic>
        <p:nvPicPr>
          <p:cNvPr id="45058" name="Picture 2" descr="Image result for chain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2357430"/>
            <a:ext cx="3957915" cy="3186122"/>
          </a:xfrm>
          <a:prstGeom prst="rect">
            <a:avLst/>
          </a:prstGeom>
          <a:noFill/>
        </p:spPr>
      </p:pic>
      <p:pic>
        <p:nvPicPr>
          <p:cNvPr id="45060" name="Picture 4" descr="Image result for oak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2071678"/>
            <a:ext cx="4267200" cy="34480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CHAIN &amp; OAK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GB" sz="6000" b="1" dirty="0" smtClean="0">
                <a:solidFill>
                  <a:srgbClr val="FF0000"/>
                </a:solidFill>
              </a:rPr>
              <a:t>CHAÎNE			CHÊNE</a:t>
            </a:r>
            <a:endParaRPr lang="en-GB" sz="6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364</TotalTime>
  <Words>291</Words>
  <Application>Microsoft Office PowerPoint</Application>
  <PresentationFormat>On-screen Show (4:3)</PresentationFormat>
  <Paragraphs>90</Paragraphs>
  <Slides>51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51</vt:i4>
      </vt:variant>
    </vt:vector>
  </HeadingPairs>
  <TitlesOfParts>
    <vt:vector size="52" baseType="lpstr">
      <vt:lpstr>Office Theme</vt:lpstr>
      <vt:lpstr>encore des HOMOPHONES</vt:lpstr>
      <vt:lpstr>OUCH &amp; GARLIC</vt:lpstr>
      <vt:lpstr>OUCH &amp; GARLIC</vt:lpstr>
      <vt:lpstr>ANCHOR &amp; INK </vt:lpstr>
      <vt:lpstr>ANCHOR &amp; INK </vt:lpstr>
      <vt:lpstr>ATHEIST &amp; HURRY UP</vt:lpstr>
      <vt:lpstr>ATHEIST &amp; HURRY UP/CAN’T WAIT</vt:lpstr>
      <vt:lpstr>CHAIN &amp; OAK</vt:lpstr>
      <vt:lpstr>CHAIN &amp; OAK</vt:lpstr>
      <vt:lpstr>NECK, HIT &amp; COST</vt:lpstr>
      <vt:lpstr>NECK, HIT &amp; COST</vt:lpstr>
      <vt:lpstr>BELIEVED, RAW, FLOOD, WINE</vt:lpstr>
      <vt:lpstr>BELIEVED, RAW, FLOOD &amp; WINE YEAR</vt:lpstr>
      <vt:lpstr>GIVE &amp; DATA</vt:lpstr>
      <vt:lpstr>GIVE &amp; DATA</vt:lpstr>
      <vt:lpstr>WIRE/LINE &amp; QUEUE</vt:lpstr>
      <vt:lpstr>WIRE, LINE &amp; QUEUE</vt:lpstr>
      <vt:lpstr>FAITH, LIVER &amp; TIMES</vt:lpstr>
      <vt:lpstr>FAITH, LIVER &amp; TIMES</vt:lpstr>
      <vt:lpstr>JELLY, ICING &amp; FREEZE</vt:lpstr>
      <vt:lpstr>JELLY, ICING &amp; FREEZE</vt:lpstr>
      <vt:lpstr>MOTHER, SEA, MAYOR</vt:lpstr>
      <vt:lpstr>MOTHER, SEA, MAYOR</vt:lpstr>
      <vt:lpstr>PAN, STOVE &amp; HAIR</vt:lpstr>
      <vt:lpstr>PAN, STOVE &amp; HAIR</vt:lpstr>
      <vt:lpstr>DIRTY &amp; ROOM</vt:lpstr>
      <vt:lpstr>DIRTY &amp; ROOM</vt:lpstr>
      <vt:lpstr>DRUNK, PENNY &amp; UNDER</vt:lpstr>
      <vt:lpstr>DRUNK, PENNY &amp; UNDER</vt:lpstr>
      <vt:lpstr>MAY, BUT, I PUT, MY</vt:lpstr>
      <vt:lpstr>MAY, BUT, I PUT, MY</vt:lpstr>
      <vt:lpstr>EVIL, HURT, MALE, TRUNK</vt:lpstr>
      <vt:lpstr>EVIL, HURT, MALE, TRUNK</vt:lpstr>
      <vt:lpstr>MINT, MANTIS</vt:lpstr>
      <vt:lpstr>MINT, MANTIS</vt:lpstr>
      <vt:lpstr>POND, FED UP</vt:lpstr>
      <vt:lpstr>POND, FED UP</vt:lpstr>
      <vt:lpstr>CRUMB, PUT</vt:lpstr>
      <vt:lpstr>CRUMB, PUT</vt:lpstr>
      <vt:lpstr>WALL, MATURE, BLACKBERRY</vt:lpstr>
      <vt:lpstr>WALL, MATURE, BLACKBERRY</vt:lpstr>
      <vt:lpstr>I DENY, NEST, NOR</vt:lpstr>
      <vt:lpstr>I DENY, NEST, NOR</vt:lpstr>
      <vt:lpstr>YES, HEARING</vt:lpstr>
      <vt:lpstr>YES, HEARING</vt:lpstr>
      <vt:lpstr>PAINTED, PINE, BREAD</vt:lpstr>
      <vt:lpstr>PAINTED, PINE (TREE), BREAD</vt:lpstr>
      <vt:lpstr>PEACOCK, BANG!</vt:lpstr>
      <vt:lpstr>PEACOCK, BANG!</vt:lpstr>
      <vt:lpstr>STINGS, SPADE, PEAK, PICKAXE, WOODPECKER</vt:lpstr>
      <vt:lpstr>STINGS, HE NICKS, LANCE, SPADE, PEAK, PICKAXE, WOODPECKER</vt:lpstr>
    </vt:vector>
  </TitlesOfParts>
  <Company>Caistor Grammer School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HOMOPHONES 2</dc:title>
  <dc:creator>andy.holland</dc:creator>
  <cp:lastModifiedBy>Andy Holland</cp:lastModifiedBy>
  <cp:revision>60</cp:revision>
  <dcterms:created xsi:type="dcterms:W3CDTF">2016-09-22T12:41:44Z</dcterms:created>
  <dcterms:modified xsi:type="dcterms:W3CDTF">2016-12-14T11:40:27Z</dcterms:modified>
</cp:coreProperties>
</file>